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7.xml" ContentType="application/vnd.openxmlformats-officedocument.presentationml.tags+xml"/>
  <Override PartName="/ppt/notesSlides/notesSlide55.xml" ContentType="application/vnd.openxmlformats-officedocument.presentationml.notesSlide+xml"/>
  <Override PartName="/ppt/tags/tag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1105" r:id="rId2"/>
    <p:sldId id="1106" r:id="rId3"/>
    <p:sldId id="1256" r:id="rId4"/>
    <p:sldId id="1295" r:id="rId5"/>
    <p:sldId id="1259" r:id="rId6"/>
    <p:sldId id="1111" r:id="rId7"/>
    <p:sldId id="1282" r:id="rId8"/>
    <p:sldId id="1283" r:id="rId9"/>
    <p:sldId id="1284" r:id="rId10"/>
    <p:sldId id="1285" r:id="rId11"/>
    <p:sldId id="1286" r:id="rId12"/>
    <p:sldId id="1287" r:id="rId13"/>
    <p:sldId id="1293" r:id="rId14"/>
    <p:sldId id="1289" r:id="rId15"/>
    <p:sldId id="1288" r:id="rId16"/>
    <p:sldId id="1294" r:id="rId17"/>
    <p:sldId id="1290" r:id="rId18"/>
    <p:sldId id="1291" r:id="rId19"/>
    <p:sldId id="1292" r:id="rId20"/>
    <p:sldId id="1109" r:id="rId21"/>
    <p:sldId id="1129" r:id="rId22"/>
    <p:sldId id="1128" r:id="rId23"/>
    <p:sldId id="1054" r:id="rId24"/>
    <p:sldId id="1296" r:id="rId25"/>
    <p:sldId id="614" r:id="rId26"/>
    <p:sldId id="939" r:id="rId27"/>
    <p:sldId id="940" r:id="rId28"/>
    <p:sldId id="1110" r:id="rId29"/>
    <p:sldId id="929" r:id="rId30"/>
    <p:sldId id="936" r:id="rId31"/>
    <p:sldId id="954" r:id="rId32"/>
    <p:sldId id="1093" r:id="rId33"/>
    <p:sldId id="956" r:id="rId34"/>
    <p:sldId id="955" r:id="rId35"/>
    <p:sldId id="964" r:id="rId36"/>
    <p:sldId id="959" r:id="rId37"/>
    <p:sldId id="960" r:id="rId38"/>
    <p:sldId id="961" r:id="rId39"/>
    <p:sldId id="962" r:id="rId40"/>
    <p:sldId id="963" r:id="rId41"/>
    <p:sldId id="965" r:id="rId42"/>
    <p:sldId id="953" r:id="rId43"/>
    <p:sldId id="1114" r:id="rId44"/>
    <p:sldId id="1262" r:id="rId45"/>
    <p:sldId id="1263" r:id="rId46"/>
    <p:sldId id="946" r:id="rId47"/>
    <p:sldId id="947" r:id="rId48"/>
    <p:sldId id="966" r:id="rId49"/>
    <p:sldId id="1264" r:id="rId50"/>
    <p:sldId id="1265" r:id="rId51"/>
    <p:sldId id="1115" r:id="rId52"/>
    <p:sldId id="1267" r:id="rId53"/>
    <p:sldId id="1112" r:id="rId54"/>
    <p:sldId id="1268" r:id="rId55"/>
    <p:sldId id="1269" r:id="rId56"/>
    <p:sldId id="1270" r:id="rId57"/>
    <p:sldId id="1271" r:id="rId58"/>
    <p:sldId id="1272" r:id="rId59"/>
    <p:sldId id="957" r:id="rId60"/>
    <p:sldId id="958" r:id="rId61"/>
    <p:sldId id="1273" r:id="rId62"/>
    <p:sldId id="1274" r:id="rId63"/>
    <p:sldId id="1275" r:id="rId64"/>
    <p:sldId id="1276" r:id="rId65"/>
    <p:sldId id="1277" r:id="rId66"/>
    <p:sldId id="1278" r:id="rId67"/>
    <p:sldId id="1279" r:id="rId68"/>
    <p:sldId id="742" r:id="rId69"/>
    <p:sldId id="1280" r:id="rId70"/>
    <p:sldId id="1281" r:id="rId71"/>
    <p:sldId id="1088" r:id="rId72"/>
    <p:sldId id="1089" r:id="rId73"/>
    <p:sldId id="109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1"/>
    <p:restoredTop sz="82492"/>
  </p:normalViewPr>
  <p:slideViewPr>
    <p:cSldViewPr snapToGrid="0" snapToObjects="1">
      <p:cViewPr varScale="1">
        <p:scale>
          <a:sx n="186" d="100"/>
          <a:sy n="186" d="100"/>
        </p:scale>
        <p:origin x="1600"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2/18/21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dirty="0"/>
          </a:p>
        </p:txBody>
      </p:sp>
    </p:spTree>
    <p:extLst>
      <p:ext uri="{BB962C8B-B14F-4D97-AF65-F5344CB8AC3E}">
        <p14:creationId xmlns:p14="http://schemas.microsoft.com/office/powerpoint/2010/main" val="5658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25229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a:p>
            <a:pPr marL="228600" indent="-228600">
              <a:buFont typeface="+mj-lt"/>
              <a:buAutoNum type="arabicPeriod"/>
            </a:pPr>
            <a:r>
              <a:rPr lang="en-US" dirty="0"/>
              <a:t>SMART: Specific, Measurable, Achievable, Relevant, and Time-boxed</a:t>
            </a:r>
          </a:p>
          <a:p>
            <a:pPr marL="228600" indent="-228600">
              <a:buFont typeface="+mj-lt"/>
              <a:buAutoNum type="arabicPeriod"/>
            </a:pPr>
            <a:r>
              <a:rPr lang="en-US" dirty="0"/>
              <a:t>Be very careful attempting to measure productivity across teams</a:t>
            </a:r>
          </a:p>
          <a:p>
            <a:pPr marL="228600" indent="-228600">
              <a:buFont typeface="+mj-lt"/>
              <a:buAutoNum type="arabicPeriod"/>
            </a:pPr>
            <a:r>
              <a:rPr lang="en-US" dirty="0"/>
              <a:t>Story Points vs Use Case Points vs Function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682892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245026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94457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Seating chart and attendance tracker (virtual and in person)</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70651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165834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266537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4251302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410875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63687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301817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30</a:t>
            </a:fld>
            <a:endParaRPr lang="en-US"/>
          </a:p>
        </p:txBody>
      </p:sp>
    </p:spTree>
    <p:extLst>
      <p:ext uri="{BB962C8B-B14F-4D97-AF65-F5344CB8AC3E}">
        <p14:creationId xmlns:p14="http://schemas.microsoft.com/office/powerpoint/2010/main" val="316630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130995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97104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33</a:t>
            </a:fld>
            <a:endParaRPr lang="en-US" dirty="0"/>
          </a:p>
        </p:txBody>
      </p:sp>
    </p:spTree>
    <p:extLst>
      <p:ext uri="{BB962C8B-B14F-4D97-AF65-F5344CB8AC3E}">
        <p14:creationId xmlns:p14="http://schemas.microsoft.com/office/powerpoint/2010/main" val="60198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55706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1764819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599243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913238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333356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75490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124496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3463825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66699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3552537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822239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44</a:t>
            </a:fld>
            <a:endParaRPr lang="en-US"/>
          </a:p>
        </p:txBody>
      </p:sp>
    </p:spTree>
    <p:extLst>
      <p:ext uri="{BB962C8B-B14F-4D97-AF65-F5344CB8AC3E}">
        <p14:creationId xmlns:p14="http://schemas.microsoft.com/office/powerpoint/2010/main" val="951460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64781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46</a:t>
            </a:fld>
            <a:endParaRPr lang="en-US"/>
          </a:p>
        </p:txBody>
      </p:sp>
    </p:spTree>
    <p:extLst>
      <p:ext uri="{BB962C8B-B14F-4D97-AF65-F5344CB8AC3E}">
        <p14:creationId xmlns:p14="http://schemas.microsoft.com/office/powerpoint/2010/main" val="30734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Product Focus versus Project Focus</a:t>
            </a:r>
          </a:p>
        </p:txBody>
      </p:sp>
      <p:sp>
        <p:nvSpPr>
          <p:cNvPr id="4" name="Slide Number Placeholder 3"/>
          <p:cNvSpPr>
            <a:spLocks noGrp="1"/>
          </p:cNvSpPr>
          <p:nvPr>
            <p:ph type="sldNum" sz="quarter" idx="5"/>
          </p:nvPr>
        </p:nvSpPr>
        <p:spPr/>
        <p:txBody>
          <a:bodyPr/>
          <a:lstStyle/>
          <a:p>
            <a:fld id="{35A4D32B-0177-4B34-AE20-6C72705619FE}" type="slidenum">
              <a:rPr lang="en-US" smtClean="0"/>
              <a:t>47</a:t>
            </a:fld>
            <a:endParaRPr lang="en-US"/>
          </a:p>
        </p:txBody>
      </p:sp>
    </p:spTree>
    <p:extLst>
      <p:ext uri="{BB962C8B-B14F-4D97-AF65-F5344CB8AC3E}">
        <p14:creationId xmlns:p14="http://schemas.microsoft.com/office/powerpoint/2010/main" val="3302767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360628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62609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259694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54</a:t>
            </a:fld>
            <a:endParaRPr lang="en-US"/>
          </a:p>
        </p:txBody>
      </p:sp>
    </p:spTree>
    <p:extLst>
      <p:ext uri="{BB962C8B-B14F-4D97-AF65-F5344CB8AC3E}">
        <p14:creationId xmlns:p14="http://schemas.microsoft.com/office/powerpoint/2010/main" val="961133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55</a:t>
            </a:fld>
            <a:endParaRPr lang="en-US" dirty="0"/>
          </a:p>
        </p:txBody>
      </p:sp>
    </p:spTree>
    <p:extLst>
      <p:ext uri="{BB962C8B-B14F-4D97-AF65-F5344CB8AC3E}">
        <p14:creationId xmlns:p14="http://schemas.microsoft.com/office/powerpoint/2010/main" val="34270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dirty="0"/>
          </a:p>
        </p:txBody>
      </p:sp>
    </p:spTree>
    <p:extLst>
      <p:ext uri="{BB962C8B-B14F-4D97-AF65-F5344CB8AC3E}">
        <p14:creationId xmlns:p14="http://schemas.microsoft.com/office/powerpoint/2010/main" val="2993722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1069314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58</a:t>
            </a:fld>
            <a:endParaRPr lang="en-US" dirty="0"/>
          </a:p>
        </p:txBody>
      </p:sp>
    </p:spTree>
    <p:extLst>
      <p:ext uri="{BB962C8B-B14F-4D97-AF65-F5344CB8AC3E}">
        <p14:creationId xmlns:p14="http://schemas.microsoft.com/office/powerpoint/2010/main" val="4019681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a:p>
        </p:txBody>
      </p:sp>
    </p:spTree>
    <p:extLst>
      <p:ext uri="{BB962C8B-B14F-4D97-AF65-F5344CB8AC3E}">
        <p14:creationId xmlns:p14="http://schemas.microsoft.com/office/powerpoint/2010/main" val="400292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2033690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62</a:t>
            </a:fld>
            <a:endParaRPr lang="en-US" dirty="0"/>
          </a:p>
        </p:txBody>
      </p:sp>
    </p:spTree>
    <p:extLst>
      <p:ext uri="{BB962C8B-B14F-4D97-AF65-F5344CB8AC3E}">
        <p14:creationId xmlns:p14="http://schemas.microsoft.com/office/powerpoint/2010/main" val="4214074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218747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8</a:t>
            </a:fld>
            <a:endParaRPr lang="en-US" altLang="en-US" sz="1200"/>
          </a:p>
        </p:txBody>
      </p:sp>
    </p:spTree>
    <p:extLst>
      <p:ext uri="{BB962C8B-B14F-4D97-AF65-F5344CB8AC3E}">
        <p14:creationId xmlns:p14="http://schemas.microsoft.com/office/powerpoint/2010/main" val="3653236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4275422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2729973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3593311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170141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68</a:t>
            </a:fld>
            <a:endParaRPr lang="en-US" altLang="en-US" sz="1200"/>
          </a:p>
        </p:txBody>
      </p:sp>
    </p:spTree>
    <p:extLst>
      <p:ext uri="{BB962C8B-B14F-4D97-AF65-F5344CB8AC3E}">
        <p14:creationId xmlns:p14="http://schemas.microsoft.com/office/powerpoint/2010/main" val="393847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69</a:t>
            </a:fld>
            <a:endParaRPr lang="en-US"/>
          </a:p>
        </p:txBody>
      </p:sp>
    </p:spTree>
    <p:extLst>
      <p:ext uri="{BB962C8B-B14F-4D97-AF65-F5344CB8AC3E}">
        <p14:creationId xmlns:p14="http://schemas.microsoft.com/office/powerpoint/2010/main" val="4047546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775744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486396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580607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a:p>
            <a:pPr marL="228600" indent="-228600">
              <a:buFont typeface="+mj-lt"/>
              <a:buAutoNum type="arabicPeriod"/>
            </a:pPr>
            <a:r>
              <a:rPr lang="en-US" dirty="0"/>
              <a:t>SMART: Specific, Measurable, Achievable, Relevant, and Time-boxed</a:t>
            </a:r>
          </a:p>
          <a:p>
            <a:pPr marL="228600" indent="-228600">
              <a:buFont typeface="+mj-lt"/>
              <a:buAutoNum type="arabicPeriod"/>
            </a:pPr>
            <a:r>
              <a:rPr lang="en-US" dirty="0"/>
              <a:t>Be very careful attempting to measure productivity across teams</a:t>
            </a:r>
          </a:p>
          <a:p>
            <a:pPr marL="228600" indent="-228600">
              <a:buFont typeface="+mj-lt"/>
              <a:buAutoNum type="arabicPeriod"/>
            </a:pPr>
            <a:r>
              <a:rPr lang="en-US" dirty="0"/>
              <a:t>Story Points vs Use Case Points vs Function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58816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a:t>
            </a:fld>
            <a:endParaRPr lang="en-US"/>
          </a:p>
        </p:txBody>
      </p:sp>
    </p:spTree>
    <p:extLst>
      <p:ext uri="{BB962C8B-B14F-4D97-AF65-F5344CB8AC3E}">
        <p14:creationId xmlns:p14="http://schemas.microsoft.com/office/powerpoint/2010/main" val="303231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86125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74331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4D32B-0177-4B34-AE20-6C72705619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42215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2/18/21</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2/18/21</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7.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23.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36.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Project_management#cite_note-PMI_10-2" TargetMode="External"/><Relationship Id="rId3" Type="http://schemas.openxmlformats.org/officeDocument/2006/relationships/hyperlink" Target="https://en.wikipedia.org/wiki/Project_team" TargetMode="External"/><Relationship Id="rId7" Type="http://schemas.openxmlformats.org/officeDocument/2006/relationships/hyperlink" Target="https://en.wikipedia.org/wiki/Budge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Quality_(business)" TargetMode="External"/><Relationship Id="rId5" Type="http://schemas.openxmlformats.org/officeDocument/2006/relationships/hyperlink" Target="https://en.wikipedia.org/wiki/Scope_(project_management)" TargetMode="External"/><Relationship Id="rId4" Type="http://schemas.openxmlformats.org/officeDocument/2006/relationships/hyperlink" Target="https://en.wikipedia.org/wiki/Project_management#cite_note-1"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Management" TargetMode="External"/><Relationship Id="rId3" Type="http://schemas.openxmlformats.org/officeDocument/2006/relationships/hyperlink" Target="https://en.wikipedia.org/wiki/Project" TargetMode="External"/><Relationship Id="rId7" Type="http://schemas.openxmlformats.org/officeDocument/2006/relationships/hyperlink" Target="https://en.wikipedia.org/wiki/Project_management#cite_note-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Business_operations" TargetMode="External"/><Relationship Id="rId5" Type="http://schemas.openxmlformats.org/officeDocument/2006/relationships/hyperlink" Target="https://en.wikipedia.org/wiki/Project_management#cite_note-4" TargetMode="External"/><Relationship Id="rId4" Type="http://schemas.openxmlformats.org/officeDocument/2006/relationships/hyperlink" Target="https://en.wikipedia.org/wiki/Project_management#cite_note-3" TargetMode="External"/><Relationship Id="rId9" Type="http://schemas.openxmlformats.org/officeDocument/2006/relationships/hyperlink" Target="https://en.wikipedia.org/wiki/Project_management#cite_note-Cattani201u1-6"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56.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736525" y="674261"/>
            <a:ext cx="7829005" cy="757272"/>
          </a:xfrm>
        </p:spPr>
        <p:txBody>
          <a:bodyPr>
            <a:normAutofit/>
          </a:bodyPr>
          <a:lstStyle/>
          <a:p>
            <a:r>
              <a:rPr lang="en-US" sz="3600" dirty="0"/>
              <a:t>Class Session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736525" y="1601733"/>
            <a:ext cx="10718950" cy="4759975"/>
          </a:xfrm>
        </p:spPr>
        <p:txBody>
          <a:bodyPr vert="horz" lIns="91440" tIns="45720" rIns="91440" bIns="45720" rtlCol="0" anchor="t">
            <a:noAutofit/>
          </a:bodyPr>
          <a:lstStyle/>
          <a:p>
            <a:pPr marL="0" indent="0">
              <a:spcBef>
                <a:spcPts val="0"/>
              </a:spcBef>
              <a:buNone/>
            </a:pPr>
            <a:r>
              <a:rPr lang="en-US" sz="2000" u="sng" dirty="0"/>
              <a:t>Everyone:</a:t>
            </a:r>
          </a:p>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group chat topics</a:t>
            </a:r>
          </a:p>
          <a:p>
            <a:pPr>
              <a:spcBef>
                <a:spcPts val="600"/>
              </a:spcBef>
              <a:buFont typeface="Wingdings" pitchFamily="2" charset="2"/>
              <a:buChar char="§"/>
            </a:pPr>
            <a:r>
              <a:rPr lang="en-US" sz="2000" dirty="0"/>
              <a:t>You will need a headset with a microphone to be able to effectively listen and speak</a:t>
            </a:r>
          </a:p>
          <a:p>
            <a:pPr>
              <a:spcBef>
                <a:spcPts val="600"/>
              </a:spcBef>
              <a:buFont typeface="Wingdings" pitchFamily="2" charset="2"/>
              <a:buChar char="§"/>
            </a:pPr>
            <a:r>
              <a:rPr lang="en-US" sz="2000" dirty="0"/>
              <a:t>You will need to be able to share your computer screen</a:t>
            </a:r>
          </a:p>
          <a:p>
            <a:pPr>
              <a:spcBef>
                <a:spcPts val="600"/>
              </a:spcBef>
              <a:buFont typeface="Wingdings" pitchFamily="2" charset="2"/>
              <a:buChar char="§"/>
            </a:pPr>
            <a:r>
              <a:rPr lang="en-US" sz="2000" dirty="0"/>
              <a:t>Thank you if you choose to leave your camera on to help make our class more interactive</a:t>
            </a:r>
          </a:p>
          <a:p>
            <a:pPr marL="0" indent="0">
              <a:spcBef>
                <a:spcPts val="0"/>
              </a:spcBef>
              <a:buNone/>
            </a:pPr>
            <a:endParaRPr lang="en-US" sz="2000"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791884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80673"/>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632351553"/>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Waterfall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371601"/>
            <a:ext cx="7886700" cy="3391889"/>
          </a:xfrm>
        </p:spPr>
        <p:txBody>
          <a:bodyPr>
            <a:normAutofit/>
          </a:bodyPr>
          <a:lstStyle/>
          <a:p>
            <a:pPr marL="0" indent="0">
              <a:buNone/>
            </a:pPr>
            <a:r>
              <a:rPr lang="en-US" sz="1500" dirty="0"/>
              <a:t>When working in a Waterfall SDLC Requirements are generally:</a:t>
            </a:r>
          </a:p>
          <a:p>
            <a:r>
              <a:rPr lang="en-US" sz="1500" dirty="0"/>
              <a:t>Captured up front (before any design or development)</a:t>
            </a:r>
          </a:p>
          <a:p>
            <a:r>
              <a:rPr lang="en-US" sz="1500" dirty="0"/>
              <a:t>Documented in a variety of formats</a:t>
            </a:r>
          </a:p>
          <a:p>
            <a:r>
              <a:rPr lang="en-US" sz="1500" dirty="0"/>
              <a:t>Verbose</a:t>
            </a:r>
          </a:p>
          <a:p>
            <a:r>
              <a:rPr lang="en-US" sz="1500" dirty="0"/>
              <a:t>Estimated in detail using bottom-up estimating techniques (sometime Function Points)</a:t>
            </a:r>
          </a:p>
          <a:p>
            <a:r>
              <a:rPr lang="en-US" sz="1500" dirty="0"/>
              <a:t>Risk Analysis &amp; Mitigation</a:t>
            </a:r>
          </a:p>
          <a:p>
            <a:r>
              <a:rPr lang="en-US" sz="1500" dirty="0"/>
              <a:t>Signed off on </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38605738"/>
      </p:ext>
    </p:extLst>
  </p:cSld>
  <p:clrMapOvr>
    <a:masterClrMapping/>
  </p:clrMapOvr>
  <mc:AlternateContent xmlns:mc="http://schemas.openxmlformats.org/markup-compatibility/2006" xmlns:p14="http://schemas.microsoft.com/office/powerpoint/2010/main">
    <mc:Choice Requires="p14">
      <p:transition spd="slow" p14:dur="2000" advTm="38380"/>
    </mc:Choice>
    <mc:Fallback xmlns="">
      <p:transition spd="slow" advTm="383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Iterative (RUP)</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447801"/>
            <a:ext cx="7886700" cy="3391889"/>
          </a:xfrm>
        </p:spPr>
        <p:txBody>
          <a:bodyPr>
            <a:normAutofit/>
          </a:bodyPr>
          <a:lstStyle/>
          <a:p>
            <a:pPr marL="0" indent="0">
              <a:buNone/>
            </a:pPr>
            <a:r>
              <a:rPr lang="en-US" sz="1500" dirty="0"/>
              <a:t>When working in an Iterative (RUP) SDLC Requirements are generally:</a:t>
            </a:r>
          </a:p>
          <a:p>
            <a:r>
              <a:rPr lang="en-US" sz="1500" dirty="0"/>
              <a:t>Captured primarily up front but updated during design </a:t>
            </a:r>
          </a:p>
          <a:p>
            <a:r>
              <a:rPr lang="en-US" sz="1500" dirty="0"/>
              <a:t>Documented in Use Cases</a:t>
            </a:r>
          </a:p>
          <a:p>
            <a:r>
              <a:rPr lang="en-US" sz="1500" dirty="0"/>
              <a:t>Moderately verbose</a:t>
            </a:r>
          </a:p>
          <a:p>
            <a:r>
              <a:rPr lang="en-US" sz="1500" dirty="0"/>
              <a:t>Estimated using Use Case points </a:t>
            </a:r>
          </a:p>
          <a:p>
            <a:r>
              <a:rPr lang="en-US" sz="1500" dirty="0"/>
              <a:t>Signed off on with an understanding that minor changes are likely</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3629340742"/>
      </p:ext>
    </p:extLst>
  </p:cSld>
  <p:clrMapOvr>
    <a:masterClrMapping/>
  </p:clrMapOvr>
  <mc:AlternateContent xmlns:mc="http://schemas.openxmlformats.org/markup-compatibility/2006" xmlns:p14="http://schemas.microsoft.com/office/powerpoint/2010/main">
    <mc:Choice Requires="p14">
      <p:transition spd="slow" p14:dur="2000" advTm="47797"/>
    </mc:Choice>
    <mc:Fallback xmlns="">
      <p:transition spd="slow" advTm="4779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chor="ctr">
            <a:normAutofit fontScale="90000"/>
          </a:bodyPr>
          <a:lstStyle/>
          <a:p>
            <a:r>
              <a:rPr lang="en-US" sz="4800" dirty="0"/>
              <a:t>Recall Scaled Agile Framework </a:t>
            </a:r>
            <a:br>
              <a:rPr lang="en-US" sz="4800" dirty="0"/>
            </a:br>
            <a:r>
              <a:rPr lang="en-US" sz="4800" dirty="0"/>
              <a:t>is an Agile Model</a:t>
            </a:r>
          </a:p>
        </p:txBody>
      </p:sp>
    </p:spTree>
    <p:extLst>
      <p:ext uri="{BB962C8B-B14F-4D97-AF65-F5344CB8AC3E}">
        <p14:creationId xmlns:p14="http://schemas.microsoft.com/office/powerpoint/2010/main" val="182087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34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Agile (Scrum)</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94147" y="1447801"/>
            <a:ext cx="7886700" cy="3391889"/>
          </a:xfrm>
        </p:spPr>
        <p:txBody>
          <a:bodyPr>
            <a:normAutofit/>
          </a:bodyPr>
          <a:lstStyle/>
          <a:p>
            <a:pPr marL="0" indent="0">
              <a:buNone/>
            </a:pPr>
            <a:r>
              <a:rPr lang="en-US" sz="1500" dirty="0"/>
              <a:t>When working in an Agile (Scrum) SDLC Requirements are generally:</a:t>
            </a:r>
          </a:p>
          <a:p>
            <a:r>
              <a:rPr lang="en-US" sz="1500" dirty="0"/>
              <a:t>Captured before each sprint </a:t>
            </a:r>
          </a:p>
          <a:p>
            <a:r>
              <a:rPr lang="en-US" sz="1500" dirty="0"/>
              <a:t>Documented using Stories (light weight)</a:t>
            </a:r>
          </a:p>
          <a:p>
            <a:r>
              <a:rPr lang="en-US" sz="1500" dirty="0"/>
              <a:t>In Scaled Agile Epics &amp; Features are also used  </a:t>
            </a:r>
          </a:p>
          <a:p>
            <a:r>
              <a:rPr lang="en-US" sz="1500" dirty="0"/>
              <a:t>Only detailed as needed</a:t>
            </a:r>
          </a:p>
          <a:p>
            <a:r>
              <a:rPr lang="en-US" sz="1500" dirty="0"/>
              <a:t>Estimated using Story Points (very light weight)</a:t>
            </a:r>
          </a:p>
          <a:p>
            <a:r>
              <a:rPr lang="en-US" sz="1500" dirty="0"/>
              <a:t>Immutable for current sprint</a:t>
            </a:r>
          </a:p>
          <a:p>
            <a:r>
              <a:rPr lang="en-US" sz="1500" dirty="0"/>
              <a:t>Change is encouraged for future sprints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645585129"/>
      </p:ext>
    </p:extLst>
  </p:cSld>
  <p:clrMapOvr>
    <a:masterClrMapping/>
  </p:clrMapOvr>
  <mc:AlternateContent xmlns:mc="http://schemas.openxmlformats.org/markup-compatibility/2006" xmlns:p14="http://schemas.microsoft.com/office/powerpoint/2010/main">
    <mc:Choice Requires="p14">
      <p:transition spd="slow" p14:dur="2000" advTm="146181"/>
    </mc:Choice>
    <mc:Fallback xmlns="">
      <p:transition spd="slow" advTm="1461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800" dirty="0"/>
              <a:t>Plan-and-Document </a:t>
            </a:r>
            <a:br>
              <a:rPr lang="en-US" sz="4800" dirty="0"/>
            </a:br>
            <a:r>
              <a:rPr lang="en-US" sz="4800" dirty="0"/>
              <a:t>Requirement Relevance to Agile </a:t>
            </a:r>
          </a:p>
        </p:txBody>
      </p:sp>
    </p:spTree>
    <p:extLst>
      <p:ext uri="{BB962C8B-B14F-4D97-AF65-F5344CB8AC3E}">
        <p14:creationId xmlns:p14="http://schemas.microsoft.com/office/powerpoint/2010/main" val="340876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3408794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Multi-Domain Examples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Most Agile system development is part of a larger initiative that includes multiple domains. Many of these larger initiatives are unable or unwilling to fully adopt Agile methodologies. </a:t>
            </a:r>
          </a:p>
          <a:p>
            <a:pPr marL="0" indent="0">
              <a:buNone/>
            </a:pPr>
            <a:r>
              <a:rPr lang="en-US" sz="2000" dirty="0"/>
              <a:t>Examples include:</a:t>
            </a:r>
          </a:p>
          <a:p>
            <a:pPr marL="457200" indent="-457200">
              <a:buFont typeface="+mj-lt"/>
              <a:buAutoNum type="arabicPeriod"/>
            </a:pPr>
            <a:r>
              <a:rPr lang="en-US" sz="2000" dirty="0"/>
              <a:t>Implementing a new aircraft model</a:t>
            </a:r>
          </a:p>
          <a:p>
            <a:pPr marL="457200" indent="-457200">
              <a:buFont typeface="+mj-lt"/>
              <a:buAutoNum type="arabicPeriod"/>
            </a:pPr>
            <a:r>
              <a:rPr lang="en-US" sz="2000" dirty="0"/>
              <a:t>Building a new car factory</a:t>
            </a:r>
          </a:p>
          <a:p>
            <a:pPr marL="457200" indent="-457200">
              <a:buFont typeface="+mj-lt"/>
              <a:buAutoNum type="arabicPeriod"/>
            </a:pPr>
            <a:r>
              <a:rPr lang="en-US" sz="2000" dirty="0"/>
              <a:t>Updating a new car model or a new model of agricultural harvester</a:t>
            </a:r>
          </a:p>
          <a:p>
            <a:pPr marL="457200" indent="-457200">
              <a:buFont typeface="+mj-lt"/>
              <a:buAutoNum type="arabicPeriod"/>
            </a:pPr>
            <a:r>
              <a:rPr lang="en-US" sz="2000" dirty="0"/>
              <a:t>Executing portfolio management and annual budgeting within an organization</a:t>
            </a:r>
          </a:p>
          <a:p>
            <a:pPr marL="457200" indent="-457200">
              <a:buFont typeface="+mj-lt"/>
              <a:buAutoNum type="arabicPeriod"/>
            </a:pPr>
            <a:r>
              <a:rPr lang="en-US" sz="2000" dirty="0"/>
              <a:t>Migrating to a new purchased accounting system (buy vs build) </a:t>
            </a:r>
          </a:p>
          <a:p>
            <a:pPr marL="0" indent="0">
              <a:buNone/>
            </a:pPr>
            <a:r>
              <a:rPr lang="en-US" sz="2000" dirty="0"/>
              <a:t> </a:t>
            </a:r>
          </a:p>
          <a:p>
            <a:pPr marL="0" indent="0">
              <a:buNone/>
            </a:pPr>
            <a:r>
              <a:rPr lang="en-US" sz="2000" dirty="0"/>
              <a:t>Agile initiatives need to be able to effectively integrate which often requires adopting some Plan &amp; Document Project Management practices.</a:t>
            </a:r>
          </a:p>
          <a:p>
            <a:pPr marL="0" indent="0">
              <a:buNone/>
            </a:pPr>
            <a:endParaRPr lang="en-US" sz="2000" dirty="0"/>
          </a:p>
        </p:txBody>
      </p:sp>
    </p:spTree>
    <p:extLst>
      <p:ext uri="{BB962C8B-B14F-4D97-AF65-F5344CB8AC3E}">
        <p14:creationId xmlns:p14="http://schemas.microsoft.com/office/powerpoint/2010/main" val="21403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Complex Dependencies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processes intentionally do not look for long term dependencies. There are times when intentionally managing and monitoring at least a subset of these dependencies is necessary.</a:t>
            </a:r>
          </a:p>
          <a:p>
            <a:pPr marL="0" indent="0">
              <a:buNone/>
            </a:pPr>
            <a:r>
              <a:rPr lang="en-US" sz="2000" dirty="0"/>
              <a:t>Examples:</a:t>
            </a:r>
          </a:p>
          <a:p>
            <a:pPr marL="457200" indent="-457200">
              <a:buFont typeface="+mj-lt"/>
              <a:buAutoNum type="arabicPeriod"/>
            </a:pPr>
            <a:r>
              <a:rPr lang="en-US" sz="2000" dirty="0"/>
              <a:t>Implementing user preferences is dependent on securely creating a website in the Google cloud</a:t>
            </a:r>
          </a:p>
          <a:p>
            <a:pPr marL="457200" indent="-457200">
              <a:buFont typeface="+mj-lt"/>
              <a:buAutoNum type="arabicPeriod"/>
            </a:pPr>
            <a:r>
              <a:rPr lang="en-US" sz="2000" dirty="0"/>
              <a:t>Securely creating a web page in the Google cloud is dependent on custom authentication</a:t>
            </a:r>
          </a:p>
          <a:p>
            <a:pPr marL="457200" indent="-457200">
              <a:buFont typeface="+mj-lt"/>
              <a:buAutoNum type="arabicPeriod"/>
            </a:pPr>
            <a:r>
              <a:rPr lang="en-US" sz="2000" dirty="0"/>
              <a:t>Custom authentication is dependent on Microsoft Office user authentication</a:t>
            </a:r>
          </a:p>
          <a:p>
            <a:pPr marL="457200" indent="-457200">
              <a:buFont typeface="+mj-lt"/>
              <a:buAutoNum type="arabicPeriod"/>
            </a:pPr>
            <a:r>
              <a:rPr lang="en-US" sz="2000" dirty="0"/>
              <a:t>Microsoft Office authentication likely requires hosting a web service in Azure</a:t>
            </a:r>
          </a:p>
          <a:p>
            <a:pPr marL="0" indent="0">
              <a:buNone/>
            </a:pPr>
            <a:endParaRPr lang="en-US" sz="2000" dirty="0"/>
          </a:p>
          <a:p>
            <a:pPr marL="0" indent="0">
              <a:buNone/>
            </a:pPr>
            <a:r>
              <a:rPr lang="en-US" sz="2000" dirty="0"/>
              <a:t>Pure Agile may not allow us to understand that we need to start on item 4 four sprints before we expect to have item 1 implemented.</a:t>
            </a:r>
          </a:p>
          <a:p>
            <a:pPr marL="0" indent="0">
              <a:buNone/>
            </a:pPr>
            <a:endParaRPr lang="en-US" sz="2000" dirty="0"/>
          </a:p>
        </p:txBody>
      </p:sp>
    </p:spTree>
    <p:extLst>
      <p:ext uri="{BB962C8B-B14F-4D97-AF65-F5344CB8AC3E}">
        <p14:creationId xmlns:p14="http://schemas.microsoft.com/office/powerpoint/2010/main" val="133168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Class Session Check List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Review that recordings are:</a:t>
            </a:r>
          </a:p>
          <a:p>
            <a:pPr>
              <a:buFont typeface="Wingdings" pitchFamily="2" charset="2"/>
              <a:buChar char="§"/>
            </a:pPr>
            <a:r>
              <a:rPr lang="en-US" sz="2000" dirty="0"/>
              <a:t>Opportunistic </a:t>
            </a:r>
          </a:p>
          <a:p>
            <a:pPr>
              <a:buFont typeface="Wingdings" pitchFamily="2" charset="2"/>
              <a:buChar char="§"/>
            </a:pPr>
            <a:r>
              <a:rPr lang="en-US" sz="2000" dirty="0"/>
              <a:t>Automatically available within Blackboard/Zoom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Now make sure that the classroom microphone, speakers, and camera are being used in Zoom, move to the next slide, AND </a:t>
            </a:r>
            <a:r>
              <a:rPr lang="en-US" sz="2000" u="sng" dirty="0"/>
              <a:t>verify</a:t>
            </a:r>
            <a:r>
              <a:rPr lang="en-US" sz="2000" dirty="0"/>
              <a:t> that recording is started.</a:t>
            </a:r>
          </a:p>
          <a:p>
            <a:pPr marL="0" indent="0">
              <a:buNone/>
            </a:pPr>
            <a:endParaRPr lang="en-US" sz="2000" dirty="0"/>
          </a:p>
          <a:p>
            <a:pPr marL="0" indent="0">
              <a:buNone/>
            </a:pPr>
            <a:r>
              <a:rPr lang="en-US" sz="2000" dirty="0"/>
              <a:t>… Also make sure that slides are visible to attendees</a:t>
            </a:r>
          </a:p>
        </p:txBody>
      </p:sp>
    </p:spTree>
    <p:extLst>
      <p:ext uri="{BB962C8B-B14F-4D97-AF65-F5344CB8AC3E}">
        <p14:creationId xmlns:p14="http://schemas.microsoft.com/office/powerpoint/2010/main" val="2470040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540304"/>
            <a:ext cx="10515600" cy="757272"/>
          </a:xfrm>
        </p:spPr>
        <p:txBody>
          <a:bodyPr>
            <a:normAutofit/>
          </a:bodyPr>
          <a:lstStyle/>
          <a:p>
            <a:r>
              <a:rPr lang="en-US" sz="3600" dirty="0"/>
              <a:t>Scrum Team Discussion Board 3</a:t>
            </a:r>
          </a:p>
        </p:txBody>
      </p:sp>
      <p:sp>
        <p:nvSpPr>
          <p:cNvPr id="3" name="Content Placeholder 2"/>
          <p:cNvSpPr>
            <a:spLocks noGrp="1"/>
          </p:cNvSpPr>
          <p:nvPr>
            <p:ph idx="1"/>
          </p:nvPr>
        </p:nvSpPr>
        <p:spPr>
          <a:xfrm>
            <a:off x="838199" y="1358536"/>
            <a:ext cx="10848703" cy="5091031"/>
          </a:xfrm>
        </p:spPr>
        <p:txBody>
          <a:bodyPr>
            <a:normAutofit/>
          </a:bodyPr>
          <a:lstStyle/>
          <a:p>
            <a:pPr marL="342900" indent="-342900">
              <a:buFont typeface="+mj-lt"/>
              <a:buAutoNum type="arabicPeriod"/>
            </a:pPr>
            <a:r>
              <a:rPr lang="en-US" sz="2000" dirty="0"/>
              <a:t>Assign note taker and presenter roles to team members</a:t>
            </a:r>
          </a:p>
          <a:p>
            <a:pPr marL="342900" indent="-342900">
              <a:buFont typeface="+mj-lt"/>
              <a:buAutoNum type="arabicPeriod"/>
            </a:pPr>
            <a:r>
              <a:rPr lang="en-US" sz="2000" dirty="0"/>
              <a:t>Review and discuss the discussion topic for this sprint for approximately 10 minutes</a:t>
            </a:r>
          </a:p>
          <a:p>
            <a:pPr marL="342900" indent="-342900">
              <a:buFont typeface="+mj-lt"/>
              <a:buAutoNum type="arabicPeriod"/>
            </a:pPr>
            <a:r>
              <a:rPr lang="en-US" sz="2000" dirty="0"/>
              <a:t>Note taker takes notes and presenter prepares a report out summary</a:t>
            </a:r>
          </a:p>
          <a:p>
            <a:pPr marL="342900" indent="-342900">
              <a:buFont typeface="+mj-lt"/>
              <a:buAutoNum type="arabicPeriod"/>
            </a:pPr>
            <a:r>
              <a:rPr lang="en-US" sz="2000" dirty="0"/>
              <a:t>Note taker share notes with all participating team members </a:t>
            </a:r>
          </a:p>
          <a:p>
            <a:pPr marL="342900" indent="-342900">
              <a:buFont typeface="+mj-lt"/>
              <a:buAutoNum type="arabicPeriod"/>
            </a:pPr>
            <a:r>
              <a:rPr lang="en-US" sz="2000" dirty="0"/>
              <a:t>Each team member pastes and submits exact copy of the notes into their discussion board</a:t>
            </a:r>
          </a:p>
          <a:p>
            <a:pPr marL="342900" indent="-342900">
              <a:buFont typeface="+mj-lt"/>
              <a:buAutoNum type="arabicPeriod"/>
            </a:pPr>
            <a:r>
              <a:rPr lang="en-US" sz="2000" dirty="0"/>
              <a:t>Sit back, relax, and tell the note taker and presenter what I wonderful job the did</a:t>
            </a:r>
          </a:p>
          <a:p>
            <a:pPr marL="0" indent="0">
              <a:buNone/>
            </a:pP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973EB585-CCDF-9848-911B-FD530461A23C}"/>
              </a:ext>
            </a:extLst>
          </p:cNvPr>
          <p:cNvPicPr>
            <a:picLocks noChangeAspect="1"/>
          </p:cNvPicPr>
          <p:nvPr/>
        </p:nvPicPr>
        <p:blipFill>
          <a:blip r:embed="rId3"/>
          <a:stretch>
            <a:fillRect/>
          </a:stretch>
        </p:blipFill>
        <p:spPr>
          <a:xfrm>
            <a:off x="1371123" y="3965927"/>
            <a:ext cx="9130666" cy="2056737"/>
          </a:xfrm>
          <a:prstGeom prst="rect">
            <a:avLst/>
          </a:prstGeom>
          <a:ln w="25400">
            <a:solidFill>
              <a:schemeClr val="tx1"/>
            </a:solidFill>
          </a:ln>
        </p:spPr>
      </p:pic>
      <p:pic>
        <p:nvPicPr>
          <p:cNvPr id="6" name="Picture 5">
            <a:extLst>
              <a:ext uri="{FF2B5EF4-FFF2-40B4-BE49-F238E27FC236}">
                <a16:creationId xmlns:a16="http://schemas.microsoft.com/office/drawing/2014/main" id="{DAA96EBF-902F-704F-B388-C49D995112A8}"/>
              </a:ext>
            </a:extLst>
          </p:cNvPr>
          <p:cNvPicPr>
            <a:picLocks noChangeAspect="1"/>
          </p:cNvPicPr>
          <p:nvPr/>
        </p:nvPicPr>
        <p:blipFill>
          <a:blip r:embed="rId4"/>
          <a:stretch>
            <a:fillRect/>
          </a:stretch>
        </p:blipFill>
        <p:spPr>
          <a:xfrm>
            <a:off x="1371123" y="3965927"/>
            <a:ext cx="9525470" cy="2157555"/>
          </a:xfrm>
          <a:prstGeom prst="rect">
            <a:avLst/>
          </a:prstGeom>
          <a:ln w="25400">
            <a:solidFill>
              <a:schemeClr val="tx1"/>
            </a:solidFill>
          </a:ln>
        </p:spPr>
      </p:pic>
    </p:spTree>
    <p:extLst>
      <p:ext uri="{BB962C8B-B14F-4D97-AF65-F5344CB8AC3E}">
        <p14:creationId xmlns:p14="http://schemas.microsoft.com/office/powerpoint/2010/main" val="35283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Question &amp; Answers</a:t>
            </a:r>
          </a:p>
        </p:txBody>
      </p:sp>
    </p:spTree>
    <p:extLst>
      <p:ext uri="{BB962C8B-B14F-4D97-AF65-F5344CB8AC3E}">
        <p14:creationId xmlns:p14="http://schemas.microsoft.com/office/powerpoint/2010/main" val="1103999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12 prior to next class</a:t>
            </a:r>
          </a:p>
          <a:p>
            <a:pPr marL="0" indent="0">
              <a:buNone/>
            </a:pPr>
            <a:r>
              <a:rPr lang="en-US" sz="2000" dirty="0"/>
              <a:t>Be prepared for Programming Together with NodeJS and Azure</a:t>
            </a:r>
          </a:p>
        </p:txBody>
      </p:sp>
    </p:spTree>
    <p:extLst>
      <p:ext uri="{BB962C8B-B14F-4D97-AF65-F5344CB8AC3E}">
        <p14:creationId xmlns:p14="http://schemas.microsoft.com/office/powerpoint/2010/main" val="359729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Backup Slides</a:t>
            </a:r>
          </a:p>
        </p:txBody>
      </p:sp>
    </p:spTree>
    <p:extLst>
      <p:ext uri="{BB962C8B-B14F-4D97-AF65-F5344CB8AC3E}">
        <p14:creationId xmlns:p14="http://schemas.microsoft.com/office/powerpoint/2010/main" val="3065805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Friendly Conversation Topic</a:t>
            </a:r>
          </a:p>
        </p:txBody>
      </p:sp>
    </p:spTree>
    <p:extLst>
      <p:ext uri="{BB962C8B-B14F-4D97-AF65-F5344CB8AC3E}">
        <p14:creationId xmlns:p14="http://schemas.microsoft.com/office/powerpoint/2010/main" val="171339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3158294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606891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Software Testing</a:t>
            </a:r>
          </a:p>
        </p:txBody>
      </p:sp>
    </p:spTree>
    <p:extLst>
      <p:ext uri="{BB962C8B-B14F-4D97-AF65-F5344CB8AC3E}">
        <p14:creationId xmlns:p14="http://schemas.microsoft.com/office/powerpoint/2010/main" val="2159731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Recall 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1930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3444544"/>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Scrum Team Review on Requirements</a:t>
            </a:r>
          </a:p>
          <a:p>
            <a:pPr marL="457200" indent="-457200">
              <a:buFont typeface="+mj-lt"/>
              <a:buAutoNum type="arabicPeriod"/>
            </a:pPr>
            <a:r>
              <a:rPr lang="en-US" sz="2000" dirty="0"/>
              <a:t>Software Development Models and Requirements</a:t>
            </a:r>
          </a:p>
          <a:p>
            <a:pPr marL="457200" indent="-457200">
              <a:buFont typeface="+mj-lt"/>
              <a:buAutoNum type="arabicPeriod"/>
            </a:pPr>
            <a:r>
              <a:rPr lang="en-US" sz="2000" dirty="0"/>
              <a:t>Discussion Board 3</a:t>
            </a:r>
          </a:p>
          <a:p>
            <a:pPr marL="457200" indent="-457200">
              <a:buFont typeface="+mj-lt"/>
              <a:buAutoNum type="arabicPeriod"/>
            </a:pPr>
            <a:r>
              <a:rPr lang="en-US" sz="2000" dirty="0"/>
              <a:t>Prework for Next Class</a:t>
            </a:r>
          </a:p>
          <a:p>
            <a:pPr marL="0" indent="0">
              <a:buNone/>
            </a:pPr>
            <a:endParaRPr lang="en-US" sz="2000" dirty="0"/>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
        <p:nvSpPr>
          <p:cNvPr id="5" name="Content Placeholder 2">
            <a:extLst>
              <a:ext uri="{FF2B5EF4-FFF2-40B4-BE49-F238E27FC236}">
                <a16:creationId xmlns:a16="http://schemas.microsoft.com/office/drawing/2014/main" id="{4B70FB51-60F2-4745-ACDF-CBD96ADDEFB7}"/>
              </a:ext>
            </a:extLst>
          </p:cNvPr>
          <p:cNvSpPr txBox="1">
            <a:spLocks/>
          </p:cNvSpPr>
          <p:nvPr/>
        </p:nvSpPr>
        <p:spPr>
          <a:xfrm>
            <a:off x="838200" y="5460422"/>
            <a:ext cx="10515600" cy="7165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Discussion &amp; Questions welcome at any time but please be present with no phones or email during our time together</a:t>
            </a:r>
          </a:p>
        </p:txBody>
      </p:sp>
    </p:spTree>
    <p:extLst>
      <p:ext uri="{BB962C8B-B14F-4D97-AF65-F5344CB8AC3E}">
        <p14:creationId xmlns:p14="http://schemas.microsoft.com/office/powerpoint/2010/main" val="503640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20290D-A4F2-F546-AF7E-6E5B96DF98B1}"/>
              </a:ext>
            </a:extLst>
          </p:cNvPr>
          <p:cNvSpPr/>
          <p:nvPr/>
        </p:nvSpPr>
        <p:spPr>
          <a:xfrm>
            <a:off x="101209" y="3271925"/>
            <a:ext cx="2430912" cy="787296"/>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49906179"/>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206275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3088529109"/>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10232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3983043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29919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2946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09632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8656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532" y="3019732"/>
            <a:ext cx="9826935" cy="818536"/>
          </a:xfrm>
        </p:spPr>
        <p:txBody>
          <a:bodyPr anchor="ctr">
            <a:normAutofit fontScale="90000"/>
          </a:bodyPr>
          <a:lstStyle/>
          <a:p>
            <a:r>
              <a:rPr lang="en-US" sz="4800" dirty="0"/>
              <a:t>Requirement, Requirements,</a:t>
            </a:r>
            <a:br>
              <a:rPr lang="en-US" sz="4800" dirty="0"/>
            </a:br>
            <a:r>
              <a:rPr lang="en-US" sz="4800" dirty="0"/>
              <a:t> Requirements, and More Requirements!!!</a:t>
            </a:r>
          </a:p>
        </p:txBody>
      </p:sp>
    </p:spTree>
    <p:extLst>
      <p:ext uri="{BB962C8B-B14F-4D97-AF65-F5344CB8AC3E}">
        <p14:creationId xmlns:p14="http://schemas.microsoft.com/office/powerpoint/2010/main" val="186471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16766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p>
        </p:txBody>
      </p:sp>
    </p:spTree>
    <p:extLst>
      <p:ext uri="{BB962C8B-B14F-4D97-AF65-F5344CB8AC3E}">
        <p14:creationId xmlns:p14="http://schemas.microsoft.com/office/powerpoint/2010/main" val="4137589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800" dirty="0"/>
              <a:t>Plan-and-Document </a:t>
            </a:r>
            <a:br>
              <a:rPr lang="en-US" sz="4800" dirty="0"/>
            </a:br>
            <a:r>
              <a:rPr lang="en-US" sz="4800" dirty="0"/>
              <a:t>Project Management </a:t>
            </a:r>
          </a:p>
        </p:txBody>
      </p:sp>
    </p:spTree>
    <p:extLst>
      <p:ext uri="{BB962C8B-B14F-4D97-AF65-F5344CB8AC3E}">
        <p14:creationId xmlns:p14="http://schemas.microsoft.com/office/powerpoint/2010/main" val="81237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661671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4370183" y="5495517"/>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5697418" y="2666020"/>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61372197"/>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71964"/>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1766729999"/>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b="1" dirty="0"/>
              <a:t>Project management</a:t>
            </a:r>
            <a:r>
              <a:rPr lang="en-US" sz="2000" dirty="0"/>
              <a:t> is the practice of initiating, planning, executing, controlling, and closing the work of a </a:t>
            </a:r>
            <a:r>
              <a:rPr lang="en-US" sz="2000" dirty="0">
                <a:hlinkClick r:id="rId3" tooltip="Project team"/>
              </a:rPr>
              <a:t>team</a:t>
            </a:r>
            <a:r>
              <a:rPr lang="en-US" sz="2000" dirty="0"/>
              <a:t> to achieve specific goals and meet specific success criteria at the specified time. The primary challenge of project management is to achieve all of the project goals within the given constraints.</a:t>
            </a:r>
            <a:r>
              <a:rPr lang="en-US" sz="2000" baseline="30000" dirty="0">
                <a:hlinkClick r:id="rId4"/>
              </a:rPr>
              <a:t>[1]</a:t>
            </a:r>
            <a:r>
              <a:rPr lang="en-US" sz="2000" dirty="0"/>
              <a:t> This information is usually described in project documentation, created at the beginning of the development process. The primary constraints are </a:t>
            </a:r>
            <a:r>
              <a:rPr lang="en-US" sz="2000" dirty="0">
                <a:hlinkClick r:id="rId5" tooltip="Scope (project management)"/>
              </a:rPr>
              <a:t>scope</a:t>
            </a:r>
            <a:r>
              <a:rPr lang="en-US" sz="2000" dirty="0"/>
              <a:t>, time, </a:t>
            </a:r>
            <a:r>
              <a:rPr lang="en-US" sz="2000" dirty="0">
                <a:hlinkClick r:id="rId6" tooltip="Quality (business)"/>
              </a:rPr>
              <a:t>quality</a:t>
            </a:r>
            <a:r>
              <a:rPr lang="en-US" sz="2000" dirty="0"/>
              <a:t> and </a:t>
            </a:r>
            <a:r>
              <a:rPr lang="en-US" sz="2000" dirty="0">
                <a:hlinkClick r:id="rId7" tooltip="Budget"/>
              </a:rPr>
              <a:t>budget</a:t>
            </a:r>
            <a:r>
              <a:rPr lang="en-US" sz="2000" dirty="0"/>
              <a:t>.</a:t>
            </a:r>
            <a:r>
              <a:rPr lang="en-US" sz="2000" baseline="30000" dirty="0">
                <a:hlinkClick r:id="rId8"/>
              </a:rPr>
              <a:t>[2]</a:t>
            </a:r>
            <a:r>
              <a:rPr lang="en-US" sz="2000" dirty="0"/>
              <a:t> </a:t>
            </a:r>
          </a:p>
          <a:p>
            <a:pPr marL="0" indent="0">
              <a:buNone/>
            </a:pPr>
            <a:r>
              <a:rPr lang="en-US" sz="2000" dirty="0"/>
              <a:t>The objective of project management is to produce a complete project which complies with the client's objectives. In many cases the objective of project management is also to shape or reform the client's brief to feasibly address the client's objectives. Once the client's objectives are clearly established, they should influence all decisions made by other people involved in the project.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92745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 (continued)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dirty="0"/>
              <a:t>A </a:t>
            </a:r>
            <a:r>
              <a:rPr lang="en-US" sz="2000" dirty="0">
                <a:hlinkClick r:id="rId3" tooltip="Project"/>
              </a:rPr>
              <a:t>project</a:t>
            </a:r>
            <a:r>
              <a:rPr lang="en-US" sz="2000" dirty="0"/>
              <a:t> is a temporary endeavor designed to produce a unique product, service or result with a defined beginning and end (usually time-constrained, and often constrained by funding or staffing) undertaken to meet unique goals and objectives, typically to bring about beneficial change or added value.</a:t>
            </a:r>
            <a:r>
              <a:rPr lang="en-US" sz="2000" baseline="30000" dirty="0">
                <a:hlinkClick r:id="rId4"/>
              </a:rPr>
              <a:t>[3]</a:t>
            </a:r>
            <a:r>
              <a:rPr lang="en-US" sz="2000" baseline="30000" dirty="0">
                <a:hlinkClick r:id="rId5"/>
              </a:rPr>
              <a:t>[4]</a:t>
            </a:r>
            <a:r>
              <a:rPr lang="en-US" sz="2000" dirty="0"/>
              <a:t> The temporary nature of projects stands in contrast with </a:t>
            </a:r>
            <a:r>
              <a:rPr lang="en-US" sz="2000" dirty="0">
                <a:hlinkClick r:id="rId6" tooltip="Business operations"/>
              </a:rPr>
              <a:t>business as usual (or operations)</a:t>
            </a:r>
            <a:r>
              <a:rPr lang="en-US" sz="2000" dirty="0"/>
              <a:t>,</a:t>
            </a:r>
            <a:r>
              <a:rPr lang="en-US" sz="2000" baseline="30000" dirty="0">
                <a:hlinkClick r:id="rId7"/>
              </a:rPr>
              <a:t>[5]</a:t>
            </a:r>
            <a:r>
              <a:rPr lang="en-US" sz="2000" dirty="0"/>
              <a:t> which are repetitive, permanent, or semi-permanent functional activities to produce products or services. In practice, the </a:t>
            </a:r>
            <a:r>
              <a:rPr lang="en-US" sz="2000" dirty="0">
                <a:hlinkClick r:id="rId8" tooltip="Management"/>
              </a:rPr>
              <a:t>management</a:t>
            </a:r>
            <a:r>
              <a:rPr lang="en-US" sz="2000" dirty="0"/>
              <a:t> of such distinct production approaches requires the development of distinct technical skills and management strategies.</a:t>
            </a:r>
            <a:r>
              <a:rPr lang="en-US" sz="2000" baseline="30000" dirty="0">
                <a:hlinkClick r:id="rId9"/>
              </a:rPr>
              <a:t>[6]</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041231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fontScale="90000"/>
          </a:bodyPr>
          <a:lstStyle/>
          <a:p>
            <a:br>
              <a:rPr lang="en-US" sz="4800" dirty="0"/>
            </a:br>
            <a:r>
              <a:rPr lang="en-US" sz="4800" dirty="0"/>
              <a:t>Multi-Domain Integration </a:t>
            </a:r>
            <a:br>
              <a:rPr lang="en-US" sz="4800" dirty="0"/>
            </a:br>
            <a:r>
              <a:rPr lang="en-US" sz="4800" dirty="0"/>
              <a:t>&amp; Complex Dependencies </a:t>
            </a:r>
          </a:p>
        </p:txBody>
      </p:sp>
    </p:spTree>
    <p:extLst>
      <p:ext uri="{BB962C8B-B14F-4D97-AF65-F5344CB8AC3E}">
        <p14:creationId xmlns:p14="http://schemas.microsoft.com/office/powerpoint/2010/main" val="2610256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Multi-Domain Examples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Most Agile system development is part of a larger initiative that includes multiple domains. Many of these larger initiatives are unable or unwilling to fully adopt Agile methodologies. </a:t>
            </a:r>
          </a:p>
          <a:p>
            <a:pPr marL="0" indent="0">
              <a:buNone/>
            </a:pPr>
            <a:r>
              <a:rPr lang="en-US" sz="2000" dirty="0"/>
              <a:t>Examples include:</a:t>
            </a:r>
          </a:p>
          <a:p>
            <a:pPr marL="457200" indent="-457200">
              <a:buFont typeface="+mj-lt"/>
              <a:buAutoNum type="arabicPeriod"/>
            </a:pPr>
            <a:r>
              <a:rPr lang="en-US" sz="2000" dirty="0"/>
              <a:t>Implementing a new aircraft model</a:t>
            </a:r>
          </a:p>
          <a:p>
            <a:pPr marL="457200" indent="-457200">
              <a:buFont typeface="+mj-lt"/>
              <a:buAutoNum type="arabicPeriod"/>
            </a:pPr>
            <a:r>
              <a:rPr lang="en-US" sz="2000" dirty="0"/>
              <a:t>Building a new car factory</a:t>
            </a:r>
          </a:p>
          <a:p>
            <a:pPr marL="457200" indent="-457200">
              <a:buFont typeface="+mj-lt"/>
              <a:buAutoNum type="arabicPeriod"/>
            </a:pPr>
            <a:r>
              <a:rPr lang="en-US" sz="2000" dirty="0"/>
              <a:t>Updating a new car model or a new model of agricultural harvester</a:t>
            </a:r>
          </a:p>
          <a:p>
            <a:pPr marL="457200" indent="-457200">
              <a:buFont typeface="+mj-lt"/>
              <a:buAutoNum type="arabicPeriod"/>
            </a:pPr>
            <a:r>
              <a:rPr lang="en-US" sz="2000" dirty="0"/>
              <a:t>Executing portfolio management and annual budgeting within an organization</a:t>
            </a:r>
          </a:p>
          <a:p>
            <a:pPr marL="457200" indent="-457200">
              <a:buFont typeface="+mj-lt"/>
              <a:buAutoNum type="arabicPeriod"/>
            </a:pPr>
            <a:r>
              <a:rPr lang="en-US" sz="2000" dirty="0"/>
              <a:t>Migrating to a new purchased accounting system (buy vs build) </a:t>
            </a:r>
          </a:p>
          <a:p>
            <a:pPr marL="0" indent="0">
              <a:buNone/>
            </a:pPr>
            <a:r>
              <a:rPr lang="en-US" sz="2000" dirty="0"/>
              <a:t> </a:t>
            </a:r>
          </a:p>
          <a:p>
            <a:pPr marL="0" indent="0">
              <a:buNone/>
            </a:pPr>
            <a:r>
              <a:rPr lang="en-US" sz="2000" dirty="0"/>
              <a:t>Agile initiatives need to be able to effectively integrate which often requires adopting some Plan &amp; Document Project Management practices.</a:t>
            </a:r>
          </a:p>
          <a:p>
            <a:pPr marL="0" indent="0">
              <a:buNone/>
            </a:pPr>
            <a:endParaRPr lang="en-US" sz="2000" dirty="0"/>
          </a:p>
        </p:txBody>
      </p:sp>
    </p:spTree>
    <p:extLst>
      <p:ext uri="{BB962C8B-B14F-4D97-AF65-F5344CB8AC3E}">
        <p14:creationId xmlns:p14="http://schemas.microsoft.com/office/powerpoint/2010/main" val="39991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8 prior to next class</a:t>
            </a:r>
          </a:p>
          <a:p>
            <a:pPr marL="0" indent="0">
              <a:buNone/>
            </a:pPr>
            <a:r>
              <a:rPr lang="en-US" sz="2000" dirty="0"/>
              <a:t>Be prepared for a scrum team chapter 7 on Requirements</a:t>
            </a:r>
          </a:p>
        </p:txBody>
      </p:sp>
    </p:spTree>
    <p:extLst>
      <p:ext uri="{BB962C8B-B14F-4D97-AF65-F5344CB8AC3E}">
        <p14:creationId xmlns:p14="http://schemas.microsoft.com/office/powerpoint/2010/main" val="4256789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Complex Dependencies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processes intentionally do not look for long term dependencies. There are times when intentionally managing and monitoring at least a subset of these dependencies is necessary.</a:t>
            </a:r>
          </a:p>
          <a:p>
            <a:pPr marL="0" indent="0">
              <a:buNone/>
            </a:pPr>
            <a:r>
              <a:rPr lang="en-US" sz="2000" dirty="0"/>
              <a:t>Examples:</a:t>
            </a:r>
          </a:p>
          <a:p>
            <a:pPr marL="457200" indent="-457200">
              <a:buFont typeface="+mj-lt"/>
              <a:buAutoNum type="arabicPeriod"/>
            </a:pPr>
            <a:r>
              <a:rPr lang="en-US" sz="2000" dirty="0"/>
              <a:t>Implementing user preferences is dependent on securely creating a website in the Google cloud</a:t>
            </a:r>
          </a:p>
          <a:p>
            <a:pPr marL="457200" indent="-457200">
              <a:buFont typeface="+mj-lt"/>
              <a:buAutoNum type="arabicPeriod"/>
            </a:pPr>
            <a:r>
              <a:rPr lang="en-US" sz="2000" dirty="0"/>
              <a:t>Securely creating a web page in the Google cloud is dependent on custom authentication</a:t>
            </a:r>
          </a:p>
          <a:p>
            <a:pPr marL="457200" indent="-457200">
              <a:buFont typeface="+mj-lt"/>
              <a:buAutoNum type="arabicPeriod"/>
            </a:pPr>
            <a:r>
              <a:rPr lang="en-US" sz="2000" dirty="0"/>
              <a:t>Custom authentication is dependent on Microsoft Office user authentication</a:t>
            </a:r>
          </a:p>
          <a:p>
            <a:pPr marL="457200" indent="-457200">
              <a:buFont typeface="+mj-lt"/>
              <a:buAutoNum type="arabicPeriod"/>
            </a:pPr>
            <a:r>
              <a:rPr lang="en-US" sz="2000" dirty="0"/>
              <a:t>Microsoft Office authentication likely requires hosting a web service in Azure</a:t>
            </a:r>
          </a:p>
          <a:p>
            <a:pPr marL="0" indent="0">
              <a:buNone/>
            </a:pPr>
            <a:endParaRPr lang="en-US" sz="2000" dirty="0"/>
          </a:p>
          <a:p>
            <a:pPr marL="0" indent="0">
              <a:buNone/>
            </a:pPr>
            <a:r>
              <a:rPr lang="en-US" sz="2000" dirty="0"/>
              <a:t>Pure Agile may not allow us to understand that we need to start on item 4 four sprints before we expect to have item 1 implemented.</a:t>
            </a:r>
          </a:p>
          <a:p>
            <a:pPr marL="0" indent="0">
              <a:buNone/>
            </a:pPr>
            <a:endParaRPr lang="en-US" sz="2000" dirty="0"/>
          </a:p>
        </p:txBody>
      </p:sp>
    </p:spTree>
    <p:extLst>
      <p:ext uri="{BB962C8B-B14F-4D97-AF65-F5344CB8AC3E}">
        <p14:creationId xmlns:p14="http://schemas.microsoft.com/office/powerpoint/2010/main" val="2811646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Summary &amp; Final Comments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Plan-and-Document Project Management </a:t>
            </a:r>
            <a:br>
              <a:rPr lang="en-US" sz="2000" dirty="0"/>
            </a:br>
            <a:br>
              <a:rPr lang="en-US" sz="2000" dirty="0"/>
            </a:br>
            <a:r>
              <a:rPr lang="en-US" sz="2000" dirty="0"/>
              <a:t>Multi-Domain Integration &amp; Complex Dependencies</a:t>
            </a:r>
            <a:br>
              <a:rPr lang="en-US" sz="2000" dirty="0"/>
            </a:br>
            <a:br>
              <a:rPr lang="en-US" sz="2000" dirty="0"/>
            </a:br>
            <a:r>
              <a:rPr lang="en-US" sz="2000" b="1" dirty="0"/>
              <a:t>Be careful! </a:t>
            </a:r>
            <a:r>
              <a:rPr lang="en-US" sz="2000" dirty="0"/>
              <a:t>Only implement what is useful and do not allow our Agile benefits to be hijacked.  </a:t>
            </a:r>
          </a:p>
        </p:txBody>
      </p:sp>
    </p:spTree>
    <p:extLst>
      <p:ext uri="{BB962C8B-B14F-4D97-AF65-F5344CB8AC3E}">
        <p14:creationId xmlns:p14="http://schemas.microsoft.com/office/powerpoint/2010/main" val="218284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Friendly Conversation Topic</a:t>
            </a:r>
          </a:p>
        </p:txBody>
      </p:sp>
      <p:pic>
        <p:nvPicPr>
          <p:cNvPr id="6" name="Picture 5">
            <a:extLst>
              <a:ext uri="{FF2B5EF4-FFF2-40B4-BE49-F238E27FC236}">
                <a16:creationId xmlns:a16="http://schemas.microsoft.com/office/drawing/2014/main" id="{36F157AA-8904-E547-AC33-4EDDD2D02353}"/>
              </a:ext>
            </a:extLst>
          </p:cNvPr>
          <p:cNvPicPr>
            <a:picLocks noChangeAspect="1"/>
          </p:cNvPicPr>
          <p:nvPr/>
        </p:nvPicPr>
        <p:blipFill>
          <a:blip r:embed="rId2"/>
          <a:stretch>
            <a:fillRect/>
          </a:stretch>
        </p:blipFill>
        <p:spPr>
          <a:xfrm>
            <a:off x="1947123" y="1308516"/>
            <a:ext cx="8297754" cy="5376829"/>
          </a:xfrm>
          <a:prstGeom prst="rect">
            <a:avLst/>
          </a:prstGeom>
        </p:spPr>
      </p:pic>
    </p:spTree>
    <p:extLst>
      <p:ext uri="{BB962C8B-B14F-4D97-AF65-F5344CB8AC3E}">
        <p14:creationId xmlns:p14="http://schemas.microsoft.com/office/powerpoint/2010/main" val="3548366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Test-driven Development (TDD)</a:t>
            </a:r>
          </a:p>
        </p:txBody>
      </p:sp>
    </p:spTree>
    <p:extLst>
      <p:ext uri="{BB962C8B-B14F-4D97-AF65-F5344CB8AC3E}">
        <p14:creationId xmlns:p14="http://schemas.microsoft.com/office/powerpoint/2010/main" val="115155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866007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68508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3948619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2707184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77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78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Scrum Team Review – Chapter 7 Requirements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342900" indent="-342900">
              <a:buFont typeface="+mj-lt"/>
              <a:buAutoNum type="arabicPeriod"/>
            </a:pPr>
            <a:r>
              <a:rPr lang="en-US" sz="2000" dirty="0"/>
              <a:t>Assign presenter</a:t>
            </a:r>
          </a:p>
          <a:p>
            <a:pPr marL="342900" indent="-342900">
              <a:buFont typeface="+mj-lt"/>
              <a:buAutoNum type="arabicPeriod"/>
            </a:pPr>
            <a:r>
              <a:rPr lang="en-US" sz="2000" dirty="0"/>
              <a:t>Team reviews key topics including percent of chapter and percent of lecture</a:t>
            </a:r>
          </a:p>
          <a:p>
            <a:pPr marL="342900" indent="-342900">
              <a:buFont typeface="+mj-lt"/>
              <a:buAutoNum type="arabicPeriod"/>
            </a:pPr>
            <a:r>
              <a:rPr lang="en-US" sz="2000" dirty="0"/>
              <a:t>Team sits back, relaxes, and acknowledges the bravery and dedication of the presenter</a:t>
            </a:r>
          </a:p>
          <a:p>
            <a:pPr marL="0" indent="0">
              <a:buNone/>
            </a:pPr>
            <a:r>
              <a:rPr lang="en-US" sz="2000" dirty="0"/>
              <a:t>		</a:t>
            </a:r>
          </a:p>
          <a:p>
            <a:pPr marL="0" indent="0">
              <a:buNone/>
            </a:pPr>
            <a:endParaRPr lang="en-US" sz="2000" dirty="0"/>
          </a:p>
        </p:txBody>
      </p:sp>
    </p:spTree>
    <p:extLst>
      <p:ext uri="{BB962C8B-B14F-4D97-AF65-F5344CB8AC3E}">
        <p14:creationId xmlns:p14="http://schemas.microsoft.com/office/powerpoint/2010/main" val="1836286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r>
              <a:rPr lang="en-US" sz="3200" dirty="0"/>
              <a:t> Testing</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39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1774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35218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29588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044691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1054771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br>
              <a:rPr lang="en-US" sz="4000" dirty="0"/>
            </a:br>
            <a:r>
              <a:rPr lang="en-US" sz="4000" dirty="0"/>
              <a:t>Test-driven Development (TDD)</a:t>
            </a:r>
          </a:p>
        </p:txBody>
      </p:sp>
    </p:spTree>
    <p:extLst>
      <p:ext uri="{BB962C8B-B14F-4D97-AF65-F5344CB8AC3E}">
        <p14:creationId xmlns:p14="http://schemas.microsoft.com/office/powerpoint/2010/main" val="2526265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43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451361442"/>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95180081"/>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08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Verify quality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397141"/>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80673"/>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442545307"/>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Waterfall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371601"/>
            <a:ext cx="7886700" cy="3391889"/>
          </a:xfrm>
        </p:spPr>
        <p:txBody>
          <a:bodyPr>
            <a:normAutofit/>
          </a:bodyPr>
          <a:lstStyle/>
          <a:p>
            <a:pPr marL="0" indent="0">
              <a:buNone/>
            </a:pPr>
            <a:r>
              <a:rPr lang="en-US" sz="1500" dirty="0"/>
              <a:t>When working in a Waterfall SDLC Requirements are generally:</a:t>
            </a:r>
          </a:p>
          <a:p>
            <a:r>
              <a:rPr lang="en-US" sz="1500" dirty="0"/>
              <a:t>Captured up front (before any design or development)</a:t>
            </a:r>
          </a:p>
          <a:p>
            <a:r>
              <a:rPr lang="en-US" sz="1500" dirty="0"/>
              <a:t>Documented in a variety of formats</a:t>
            </a:r>
          </a:p>
          <a:p>
            <a:r>
              <a:rPr lang="en-US" sz="1500" dirty="0"/>
              <a:t>Verbose</a:t>
            </a:r>
          </a:p>
          <a:p>
            <a:r>
              <a:rPr lang="en-US" sz="1500" dirty="0"/>
              <a:t>Estimated in detail using bottom-up estimating techniques (sometime Function Points)</a:t>
            </a:r>
          </a:p>
          <a:p>
            <a:r>
              <a:rPr lang="en-US" sz="1500" dirty="0"/>
              <a:t>Risk Analysis &amp; Mitigation</a:t>
            </a:r>
          </a:p>
          <a:p>
            <a:r>
              <a:rPr lang="en-US" sz="1500" dirty="0"/>
              <a:t>Signed off on </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2304548948"/>
      </p:ext>
    </p:extLst>
  </p:cSld>
  <p:clrMapOvr>
    <a:masterClrMapping/>
  </p:clrMapOvr>
  <mc:AlternateContent xmlns:mc="http://schemas.openxmlformats.org/markup-compatibility/2006" xmlns:p14="http://schemas.microsoft.com/office/powerpoint/2010/main">
    <mc:Choice Requires="p14">
      <p:transition spd="slow" p14:dur="2000" advTm="38380"/>
    </mc:Choice>
    <mc:Fallback xmlns="">
      <p:transition spd="slow" advTm="383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Iterative (RUP)</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52650" y="1447801"/>
            <a:ext cx="7886700" cy="3391889"/>
          </a:xfrm>
        </p:spPr>
        <p:txBody>
          <a:bodyPr>
            <a:normAutofit/>
          </a:bodyPr>
          <a:lstStyle/>
          <a:p>
            <a:pPr marL="0" indent="0">
              <a:buNone/>
            </a:pPr>
            <a:r>
              <a:rPr lang="en-US" sz="1500" dirty="0"/>
              <a:t>When working in an Iterative (RUP) SDLC Requirements are generally:</a:t>
            </a:r>
          </a:p>
          <a:p>
            <a:r>
              <a:rPr lang="en-US" sz="1500" dirty="0"/>
              <a:t>Captured primarily up front but updated during design </a:t>
            </a:r>
          </a:p>
          <a:p>
            <a:r>
              <a:rPr lang="en-US" sz="1500" dirty="0"/>
              <a:t>Documented in Use Cases</a:t>
            </a:r>
          </a:p>
          <a:p>
            <a:r>
              <a:rPr lang="en-US" sz="1500" dirty="0"/>
              <a:t>Moderately verbose</a:t>
            </a:r>
          </a:p>
          <a:p>
            <a:r>
              <a:rPr lang="en-US" sz="1500" dirty="0"/>
              <a:t>Estimated using Use Case points </a:t>
            </a:r>
          </a:p>
          <a:p>
            <a:r>
              <a:rPr lang="en-US" sz="1500" dirty="0"/>
              <a:t>Signed off on with an understanding that minor changes are likely</a:t>
            </a:r>
          </a:p>
          <a:p>
            <a:r>
              <a:rPr lang="en-US" sz="1500" dirty="0"/>
              <a:t>Managed with change requests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1189285140"/>
      </p:ext>
    </p:extLst>
  </p:cSld>
  <p:clrMapOvr>
    <a:masterClrMapping/>
  </p:clrMapOvr>
  <mc:AlternateContent xmlns:mc="http://schemas.openxmlformats.org/markup-compatibility/2006" xmlns:p14="http://schemas.microsoft.com/office/powerpoint/2010/main">
    <mc:Choice Requires="p14">
      <p:transition spd="slow" p14:dur="2000" advTm="47797"/>
    </mc:Choice>
    <mc:Fallback xmlns="">
      <p:transition spd="slow" advTm="47797"/>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Agile (Scrum)</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2194147" y="1447801"/>
            <a:ext cx="7886700" cy="3391889"/>
          </a:xfrm>
        </p:spPr>
        <p:txBody>
          <a:bodyPr>
            <a:normAutofit/>
          </a:bodyPr>
          <a:lstStyle/>
          <a:p>
            <a:pPr marL="0" indent="0">
              <a:buNone/>
            </a:pPr>
            <a:r>
              <a:rPr lang="en-US" sz="1500" dirty="0"/>
              <a:t>When working in an Agile (Scrum) SDLC Requirements are generally:</a:t>
            </a:r>
          </a:p>
          <a:p>
            <a:r>
              <a:rPr lang="en-US" sz="1500" dirty="0"/>
              <a:t>Captured before each sprint </a:t>
            </a:r>
          </a:p>
          <a:p>
            <a:r>
              <a:rPr lang="en-US" sz="1500" dirty="0"/>
              <a:t>Documented using Stories (light weight)</a:t>
            </a:r>
          </a:p>
          <a:p>
            <a:r>
              <a:rPr lang="en-US" sz="1500" dirty="0"/>
              <a:t>In Scaled Agile Epics &amp; Features are also used  </a:t>
            </a:r>
          </a:p>
          <a:p>
            <a:r>
              <a:rPr lang="en-US" sz="1500" dirty="0"/>
              <a:t>Only detailed as needed</a:t>
            </a:r>
          </a:p>
          <a:p>
            <a:r>
              <a:rPr lang="en-US" sz="1500" dirty="0"/>
              <a:t>Estimated using Story Points (very light weight)</a:t>
            </a:r>
          </a:p>
          <a:p>
            <a:r>
              <a:rPr lang="en-US" sz="1500" dirty="0"/>
              <a:t>Immutable for current sprint</a:t>
            </a:r>
          </a:p>
          <a:p>
            <a:r>
              <a:rPr lang="en-US" sz="1500" dirty="0"/>
              <a:t>Change is encouraged for future sprints</a:t>
            </a:r>
          </a:p>
          <a:p>
            <a:pPr marL="0" indent="0">
              <a:buNone/>
            </a:pPr>
            <a:endParaRPr lang="en-US" sz="1500" dirty="0"/>
          </a:p>
          <a:p>
            <a:pPr marL="0" indent="0">
              <a:buNone/>
            </a:pPr>
            <a:endParaRPr lang="en-US" sz="1500" dirty="0"/>
          </a:p>
          <a:p>
            <a:pPr marL="0" indent="0">
              <a:buNone/>
            </a:pPr>
            <a:endParaRPr lang="en-US" sz="1350" dirty="0"/>
          </a:p>
          <a:p>
            <a:endParaRPr lang="en-US" dirty="0"/>
          </a:p>
        </p:txBody>
      </p:sp>
    </p:spTree>
    <p:extLst>
      <p:ext uri="{BB962C8B-B14F-4D97-AF65-F5344CB8AC3E}">
        <p14:creationId xmlns:p14="http://schemas.microsoft.com/office/powerpoint/2010/main" val="655219670"/>
      </p:ext>
    </p:extLst>
  </p:cSld>
  <p:clrMapOvr>
    <a:masterClrMapping/>
  </p:clrMapOvr>
  <mc:AlternateContent xmlns:mc="http://schemas.openxmlformats.org/markup-compatibility/2006" xmlns:p14="http://schemas.microsoft.com/office/powerpoint/2010/main">
    <mc:Choice Requires="p14">
      <p:transition spd="slow" p14:dur="2000" advTm="146181"/>
    </mc:Choice>
    <mc:Fallback xmlns="">
      <p:transition spd="slow" advTm="1461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424309206"/>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78747429"/>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5.xml><?xml version="1.0" encoding="utf-8"?>
<p:tagLst xmlns:a="http://schemas.openxmlformats.org/drawingml/2006/main" xmlns:r="http://schemas.openxmlformats.org/officeDocument/2006/relationships" xmlns:p="http://schemas.openxmlformats.org/presentationml/2006/main">
  <p:tag name="TIMING" val="|1.2"/>
</p:tagLst>
</file>

<file path=ppt/tags/tag6.xml><?xml version="1.0" encoding="utf-8"?>
<p:tagLst xmlns:a="http://schemas.openxmlformats.org/drawingml/2006/main" xmlns:r="http://schemas.openxmlformats.org/officeDocument/2006/relationships" xmlns:p="http://schemas.openxmlformats.org/presentationml/2006/main">
  <p:tag name="TIMING" val="|32.7|33.9|26.9|28.1|79.3"/>
</p:tagLst>
</file>

<file path=ppt/tags/tag7.xml><?xml version="1.0" encoding="utf-8"?>
<p:tagLst xmlns:a="http://schemas.openxmlformats.org/drawingml/2006/main" xmlns:r="http://schemas.openxmlformats.org/officeDocument/2006/relationships" xmlns:p="http://schemas.openxmlformats.org/presentationml/2006/main">
  <p:tag name="TIMING" val="|1.2"/>
</p:tagLst>
</file>

<file path=ppt/tags/tag8.xml><?xml version="1.0" encoding="utf-8"?>
<p:tagLst xmlns:a="http://schemas.openxmlformats.org/drawingml/2006/main" xmlns:r="http://schemas.openxmlformats.org/officeDocument/2006/relationships" xmlns:p="http://schemas.openxmlformats.org/presentationml/2006/main">
  <p:tag name="TIMING" val="|32.7|33.9|26.9|28.1|7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8482</TotalTime>
  <Words>6612</Words>
  <Application>Microsoft Macintosh PowerPoint</Application>
  <PresentationFormat>Widescreen</PresentationFormat>
  <Paragraphs>819</Paragraphs>
  <Slides>73</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Verdana</vt:lpstr>
      <vt:lpstr>Wingdings</vt:lpstr>
      <vt:lpstr>Office Theme</vt:lpstr>
      <vt:lpstr>Class Session Check List</vt:lpstr>
      <vt:lpstr>Class Session Check List</vt:lpstr>
      <vt:lpstr>PowerPoint Presentation</vt:lpstr>
      <vt:lpstr>Requirement, Requirements,  Requirements, and More Requirements!!!</vt:lpstr>
      <vt:lpstr>Prework</vt:lpstr>
      <vt:lpstr>Scrum Team Review – Chapter 7 Requirements </vt:lpstr>
      <vt:lpstr>Models</vt:lpstr>
      <vt:lpstr>PowerPoint Presentation</vt:lpstr>
      <vt:lpstr>The Righteous Triangle of Software Development</vt:lpstr>
      <vt:lpstr>Waterfall vs Iterative vs Agile Requirements</vt:lpstr>
      <vt:lpstr>Requirements – Waterfall</vt:lpstr>
      <vt:lpstr>Requirements – Iterative (RUP)</vt:lpstr>
      <vt:lpstr>Recall Scaled Agile Framework  is an Agile Model</vt:lpstr>
      <vt:lpstr>PowerPoint Presentation</vt:lpstr>
      <vt:lpstr>Requirements – Agile (Scrum)</vt:lpstr>
      <vt:lpstr>Plan-and-Document  Requirement Relevance to Agile </vt:lpstr>
      <vt:lpstr> Multi-Domain Integration  &amp; Complex Dependencies </vt:lpstr>
      <vt:lpstr>Multi-Domain Examples</vt:lpstr>
      <vt:lpstr>Complex Dependencies</vt:lpstr>
      <vt:lpstr>Scrum Team Discussion Board 3</vt:lpstr>
      <vt:lpstr>PowerPoint Presentation</vt:lpstr>
      <vt:lpstr>Prework For Next Class</vt:lpstr>
      <vt:lpstr>End of Session</vt:lpstr>
      <vt:lpstr>Backup Slides</vt:lpstr>
      <vt:lpstr>Friendly Conversation Topic</vt:lpstr>
      <vt:lpstr>Containers &amp; Docker [link]</vt:lpstr>
      <vt:lpstr>Kubernetes &amp; Swarm [link]</vt:lpstr>
      <vt:lpstr>Software Testing</vt:lpstr>
      <vt:lpstr>Recall Test-driven Development (TDD)</vt:lpstr>
      <vt:lpstr>The Righteous Triangle of Software Development</vt:lpstr>
      <vt:lpstr>Software Testing Overview</vt:lpstr>
      <vt:lpstr>Waterfall vs Iterative vs Agile Requirements</vt:lpstr>
      <vt:lpstr>Object-Oriented Programming within Various Development Methodologies</vt:lpstr>
      <vt:lpstr>Software Testing “Truths”</vt:lpstr>
      <vt:lpstr>Software Testing “Truths” (continued)</vt:lpstr>
      <vt:lpstr>Testing Terms</vt:lpstr>
      <vt:lpstr>Testing Terms</vt:lpstr>
      <vt:lpstr>Automated Testing</vt:lpstr>
      <vt:lpstr>Automated Testing</vt:lpstr>
      <vt:lpstr>Automated Unit Testing Example: JUnit</vt:lpstr>
      <vt:lpstr>Final Thoughts</vt:lpstr>
      <vt:lpstr>Plan-and-Document  Project Management </vt:lpstr>
      <vt:lpstr> Multi-Domain Integration  &amp; Complex Dependencies </vt:lpstr>
      <vt:lpstr>The Righteous Triangle of Software Development</vt:lpstr>
      <vt:lpstr>Waterfall vs Iterative vs Agile Requirements</vt:lpstr>
      <vt:lpstr>Plan &amp; Document Project Management Monitoring &amp; Control</vt:lpstr>
      <vt:lpstr>Plan &amp; Document Project Management Monitoring &amp; Control (continued)</vt:lpstr>
      <vt:lpstr> Multi-Domain Integration  &amp; Complex Dependencies </vt:lpstr>
      <vt:lpstr>Multi-Domain Examples</vt:lpstr>
      <vt:lpstr>Complex Dependencies</vt:lpstr>
      <vt:lpstr>Summary &amp; Final Comments</vt:lpstr>
      <vt:lpstr>Friendly Conversation Topic</vt:lpstr>
      <vt:lpstr>Test-driven Development (TDD)</vt:lpstr>
      <vt:lpstr>Test-driven Development (TDD)</vt:lpstr>
      <vt:lpstr>Software Testing Overview</vt:lpstr>
      <vt:lpstr>Software Testing “Truths”</vt:lpstr>
      <vt:lpstr>Software Testing “Truths” (continued)</vt:lpstr>
      <vt:lpstr>Object-Oriented Programming within Various Development Methodologies</vt:lpstr>
      <vt:lpstr>PowerPoint Presentation</vt:lpstr>
      <vt:lpstr>Waterfall vs Iterative vs Agile Testing</vt:lpstr>
      <vt:lpstr>Testing Terms</vt:lpstr>
      <vt:lpstr>Testing Terms</vt:lpstr>
      <vt:lpstr>Automated Testing</vt:lpstr>
      <vt:lpstr>Automated Testing</vt:lpstr>
      <vt:lpstr>Automated Unit Testing Example: JUnit</vt:lpstr>
      <vt:lpstr>Final Thoughts: Test-driven Development (TDD)</vt:lpstr>
      <vt:lpstr>Models</vt:lpstr>
      <vt:lpstr>PowerPoint Presentation</vt:lpstr>
      <vt:lpstr>The Righteous Triangle of Software Development</vt:lpstr>
      <vt:lpstr>Waterfall vs Iterative vs Agile Requirements</vt:lpstr>
      <vt:lpstr>Requirements – Waterfall</vt:lpstr>
      <vt:lpstr>Requirements – Iterative (RUP)</vt:lpstr>
      <vt:lpstr>Requirements – Agile (Scrum)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415</cp:revision>
  <dcterms:created xsi:type="dcterms:W3CDTF">2020-08-26T19:34:34Z</dcterms:created>
  <dcterms:modified xsi:type="dcterms:W3CDTF">2021-02-18T16:34:15Z</dcterms:modified>
</cp:coreProperties>
</file>